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78" r:id="rId2"/>
    <p:sldId id="263" r:id="rId3"/>
    <p:sldId id="260" r:id="rId4"/>
    <p:sldId id="261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151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5559392-64F6-4E94-A879-E497924BF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6811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2A640-4F4A-4F72-8996-BA6F2395D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718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E46FE-FDB8-4C4A-B273-B755F10684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9567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E912E-3A3D-4595-9F7A-0252B1A95A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3266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97889-1659-46EB-B977-0F055FF072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407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B1584-6011-41C3-8DFB-B057A33645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626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4D392-77EF-4A58-A9DA-A44A996DEA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1048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72493-4FD3-4C00-B448-1504981310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883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421FF-2585-4001-B20E-D5403326D9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583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E5AC4-1F48-44C7-B7F1-3B8232570A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811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1F5BA-1589-4B63-BE31-DF415B16EA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2777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C3AA0-848B-4B35-905A-F4D6D91779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405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09A472F-6F5B-4C50-985B-7CA72DE6D9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3"/>
          <p:cNvSpPr txBox="1">
            <a:spLocks/>
          </p:cNvSpPr>
          <p:nvPr/>
        </p:nvSpPr>
        <p:spPr>
          <a:xfrm>
            <a:off x="76200" y="228600"/>
            <a:ext cx="8915400" cy="5257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endParaRPr lang="es-ES_tradnl" altLang="en-US" sz="2800" i="1" kern="0" smtClean="0">
              <a:solidFill>
                <a:srgbClr val="00B050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es-ES_tradnl" altLang="en-US" sz="2800" kern="0" smtClean="0">
                <a:solidFill>
                  <a:srgbClr val="FF0000"/>
                </a:solidFill>
              </a:rPr>
              <a:t>Proposito # 6b: </a:t>
            </a:r>
            <a:r>
              <a:rPr lang="es-ES_tradnl" altLang="en-US" sz="2800" kern="0" smtClean="0">
                <a:solidFill>
                  <a:schemeClr val="tx2"/>
                </a:solidFill>
              </a:rPr>
              <a:t>Los verbos -AR</a:t>
            </a:r>
            <a:endParaRPr lang="es-ES_tradnl" altLang="en-US" sz="2800" kern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es-ES_tradnl" altLang="en-US" sz="2800" i="1" kern="0" smtClean="0">
                <a:solidFill>
                  <a:srgbClr val="00B050"/>
                </a:solidFill>
              </a:rPr>
              <a:t>L.O: to recall the use –AR verbs in the present tense</a:t>
            </a:r>
            <a:endParaRPr lang="es-ES_tradnl" altLang="en-US" sz="2800" kern="0" smtClean="0">
              <a:solidFill>
                <a:srgbClr val="00B050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</a:t>
            </a:r>
          </a:p>
          <a:p>
            <a:pPr marL="0" indent="0">
              <a:buFontTx/>
              <a:buNone/>
              <a:defRPr/>
            </a:pPr>
            <a:r>
              <a:rPr lang="es-ES_tradnl" altLang="en-US" sz="2800" b="1" u="sng" kern="0" smtClean="0">
                <a:solidFill>
                  <a:srgbClr val="0070C0"/>
                </a:solidFill>
              </a:rPr>
              <a:t> </a:t>
            </a:r>
          </a:p>
          <a:p>
            <a:pPr>
              <a:defRPr/>
            </a:pPr>
            <a:r>
              <a:rPr lang="es-ES_tradnl" altLang="en-US" sz="2800" kern="0" smtClean="0"/>
              <a:t>Conjugate the following –AR verbs:</a:t>
            </a:r>
          </a:p>
          <a:p>
            <a:pPr marL="0" indent="0">
              <a:buFontTx/>
              <a:buNone/>
              <a:defRPr/>
            </a:pPr>
            <a:endParaRPr lang="es-ES_tradnl" altLang="en-US" kern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  <a:defRPr/>
            </a:pPr>
            <a:endParaRPr lang="es-ES_tradnl" altLang="en-US" kern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  <a:defRPr/>
            </a:pPr>
            <a:endParaRPr lang="es-ES_tradnl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en-US" altLang="en-US" kern="0" smtClean="0">
                <a:solidFill>
                  <a:srgbClr val="FFC000"/>
                </a:solidFill>
              </a:rPr>
              <a:t> 29/09/17</a:t>
            </a:r>
            <a:endParaRPr lang="en-US" altLang="en-US" kern="0" dirty="0" smtClean="0">
              <a:solidFill>
                <a:srgbClr val="FFC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3581400"/>
          <a:ext cx="8382001" cy="251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736"/>
                <a:gridCol w="1976887"/>
                <a:gridCol w="2293189"/>
                <a:gridCol w="2293189"/>
              </a:tblGrid>
              <a:tr h="419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B050"/>
                          </a:solidFill>
                        </a:rPr>
                        <a:t>Usar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b="0" i="1" dirty="0" smtClean="0">
                          <a:solidFill>
                            <a:srgbClr val="00B050"/>
                          </a:solidFill>
                        </a:rPr>
                        <a:t>(to</a:t>
                      </a:r>
                      <a:r>
                        <a:rPr lang="en-US" b="0" i="1" baseline="0" dirty="0" smtClean="0">
                          <a:solidFill>
                            <a:srgbClr val="00B050"/>
                          </a:solidFill>
                        </a:rPr>
                        <a:t> use)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rgbClr val="00B050"/>
                          </a:solidFill>
                        </a:rPr>
                        <a:t>Llevar</a:t>
                      </a:r>
                      <a:r>
                        <a:rPr lang="en-US" b="0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b="0" i="1" baseline="0" dirty="0" smtClean="0">
                          <a:solidFill>
                            <a:srgbClr val="00B050"/>
                          </a:solidFill>
                        </a:rPr>
                        <a:t>(to wear)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B050"/>
                          </a:solidFill>
                        </a:rPr>
                        <a:t>Estudiar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b="0" i="1" dirty="0" smtClean="0">
                          <a:solidFill>
                            <a:srgbClr val="00B050"/>
                          </a:solidFill>
                        </a:rPr>
                        <a:t>(to</a:t>
                      </a:r>
                      <a:r>
                        <a:rPr lang="en-US" b="0" i="1" baseline="0" dirty="0" smtClean="0">
                          <a:solidFill>
                            <a:srgbClr val="00B050"/>
                          </a:solidFill>
                        </a:rPr>
                        <a:t> study)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Él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2637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229600" cy="60960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 smtClean="0"/>
              <a:t>COPIA EL VOCABULARIO</a:t>
            </a:r>
          </a:p>
          <a:p>
            <a:pPr eaLnBrk="1" hangingPunct="1"/>
            <a:r>
              <a:rPr lang="en-US" altLang="en-US" dirty="0" err="1" smtClean="0"/>
              <a:t>Papeleria</a:t>
            </a:r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Tienda</a:t>
            </a:r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Ropa</a:t>
            </a:r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Talla</a:t>
            </a:r>
            <a:endParaRPr lang="en-US" altLang="en-US" dirty="0" smtClean="0"/>
          </a:p>
          <a:p>
            <a:pPr eaLnBrk="1" hangingPunct="1">
              <a:buFontTx/>
              <a:buNone/>
            </a:pPr>
            <a:endParaRPr lang="en-US" altLang="en-US" dirty="0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119437"/>
            <a:ext cx="1528763" cy="152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028950"/>
            <a:ext cx="18669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138488"/>
            <a:ext cx="105092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763" y="2113121"/>
            <a:ext cx="1112837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861243"/>
            <a:ext cx="1295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331" y="4608016"/>
            <a:ext cx="647700" cy="160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2286000"/>
            <a:ext cx="1209675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024" y="2286000"/>
            <a:ext cx="1487488" cy="154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0" y="4602163"/>
            <a:ext cx="1676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Camiseta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smtClean="0">
                <a:latin typeface="Verdana" pitchFamily="34" charset="0"/>
              </a:rPr>
              <a:t>T-</a:t>
            </a:r>
            <a:r>
              <a:rPr lang="es-ES_tradnl" altLang="en-US" sz="2200" dirty="0" err="1" smtClean="0">
                <a:latin typeface="Verdana" pitchFamily="34" charset="0"/>
              </a:rPr>
              <a:t>shirt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1752600" y="4525963"/>
            <a:ext cx="16764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Camisa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err="1" smtClean="0">
                <a:latin typeface="Verdana" pitchFamily="34" charset="0"/>
              </a:rPr>
              <a:t>Dress</a:t>
            </a:r>
            <a:r>
              <a:rPr lang="es-ES_tradnl" altLang="en-US" sz="2200" dirty="0" smtClean="0">
                <a:latin typeface="Verdana" pitchFamily="34" charset="0"/>
              </a:rPr>
              <a:t> </a:t>
            </a:r>
            <a:r>
              <a:rPr lang="es-ES_tradnl" altLang="en-US" sz="2200" dirty="0" err="1" smtClean="0">
                <a:latin typeface="Verdana" pitchFamily="34" charset="0"/>
              </a:rPr>
              <a:t>shirt</a:t>
            </a:r>
            <a:r>
              <a:rPr lang="es-ES_tradnl" altLang="en-US" sz="2200" dirty="0" smtClean="0"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latin typeface="Verdana" pitchFamily="34" charset="0"/>
              </a:rPr>
              <a:t>(</a:t>
            </a:r>
            <a:r>
              <a:rPr lang="es-ES_tradnl" altLang="en-US" sz="2200" i="1" dirty="0" err="1" smtClean="0">
                <a:latin typeface="Verdana" pitchFamily="34" charset="0"/>
              </a:rPr>
              <a:t>men</a:t>
            </a:r>
            <a:r>
              <a:rPr lang="es-ES_tradnl" altLang="en-US" sz="2200" i="1" dirty="0" smtClean="0">
                <a:latin typeface="Verdana" pitchFamily="34" charset="0"/>
              </a:rPr>
              <a:t>)</a:t>
            </a:r>
            <a:endParaRPr lang="es-ES_tradnl" altLang="en-US" sz="2200" i="1" dirty="0">
              <a:latin typeface="Verdana" pitchFamily="34" charset="0"/>
            </a:endParaRP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3200400" y="4525962"/>
            <a:ext cx="1676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Pantalón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err="1" smtClean="0">
                <a:latin typeface="Verdana" pitchFamily="34" charset="0"/>
              </a:rPr>
              <a:t>Pant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4873784" y="3657600"/>
            <a:ext cx="1219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Blusa</a:t>
            </a:r>
            <a:endParaRPr lang="es-ES_tradnl" altLang="en-US" sz="2200" dirty="0" smtClean="0">
              <a:latin typeface="Verdan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err="1" smtClean="0">
                <a:latin typeface="Verdana" pitchFamily="34" charset="0"/>
              </a:rPr>
              <a:t>Blouse</a:t>
            </a:r>
            <a:r>
              <a:rPr lang="es-ES_tradnl" altLang="en-US" sz="2200" dirty="0" smtClean="0"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latin typeface="Verdana" pitchFamily="34" charset="0"/>
              </a:rPr>
              <a:t>(</a:t>
            </a:r>
            <a:r>
              <a:rPr lang="es-ES_tradnl" altLang="en-US" sz="2200" i="1" dirty="0" err="1" smtClean="0">
                <a:latin typeface="Verdana" pitchFamily="34" charset="0"/>
              </a:rPr>
              <a:t>girl</a:t>
            </a:r>
            <a:r>
              <a:rPr lang="es-ES_tradnl" altLang="en-US" sz="2200" i="1" dirty="0" smtClean="0">
                <a:latin typeface="Verdana" pitchFamily="34" charset="0"/>
              </a:rPr>
              <a:t>)</a:t>
            </a:r>
            <a:endParaRPr lang="es-ES_tradnl" altLang="en-US" sz="2200" dirty="0">
              <a:latin typeface="Verdana" pitchFamily="34" charset="0"/>
            </a:endParaRP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6324283" y="3838575"/>
            <a:ext cx="10668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Falda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err="1" smtClean="0">
                <a:latin typeface="Verdana" pitchFamily="34" charset="0"/>
              </a:rPr>
              <a:t>skirt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4495800" y="6126163"/>
            <a:ext cx="1676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Zapatos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err="1" smtClean="0">
                <a:latin typeface="Verdana" pitchFamily="34" charset="0"/>
              </a:rPr>
              <a:t>shoes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7391400" y="3776663"/>
            <a:ext cx="1676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Sueter</a:t>
            </a:r>
            <a:endParaRPr lang="es-ES_tradnl" altLang="en-US" sz="22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smtClean="0">
                <a:latin typeface="Verdana" pitchFamily="34" charset="0"/>
              </a:rPr>
              <a:t>sweater</a:t>
            </a:r>
            <a:endParaRPr lang="es-ES_tradnl" altLang="en-US" sz="2200" dirty="0">
              <a:latin typeface="Verdana" pitchFamily="34" charset="0"/>
            </a:endParaRP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6019800" y="6211252"/>
            <a:ext cx="1676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Corbata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err="1" smtClean="0">
                <a:latin typeface="Verdana" pitchFamily="34" charset="0"/>
              </a:rPr>
              <a:t>tie</a:t>
            </a:r>
            <a:endParaRPr lang="es-ES_tradnl" altLang="en-US" sz="2200" dirty="0">
              <a:latin typeface="Verdana" pitchFamily="34" charset="0"/>
            </a:endParaRP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2362200" y="1371600"/>
            <a:ext cx="32004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Stationary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Store</a:t>
            </a:r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1828800" y="1981200"/>
            <a:ext cx="16764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Store </a:t>
            </a:r>
          </a:p>
        </p:txBody>
      </p: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1604963" y="2468562"/>
            <a:ext cx="16764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clothing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1524000" y="6049963"/>
            <a:ext cx="1676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size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1026" name="Picture 2" descr="Image result for bow tie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594"/>
          <a:stretch/>
        </p:blipFill>
        <p:spPr bwMode="auto">
          <a:xfrm>
            <a:off x="7696200" y="4648200"/>
            <a:ext cx="1166019" cy="111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7379336" y="5587543"/>
            <a:ext cx="1676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Corbatin</a:t>
            </a:r>
            <a:endParaRPr lang="es-ES_tradnl" altLang="en-US" sz="22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dirty="0" err="1" smtClean="0">
                <a:latin typeface="Verdana" pitchFamily="34" charset="0"/>
              </a:rPr>
              <a:t>Bow</a:t>
            </a:r>
            <a:r>
              <a:rPr lang="es-ES_tradnl" altLang="en-US" sz="2200" dirty="0" smtClean="0">
                <a:latin typeface="Verdana" pitchFamily="34" charset="0"/>
              </a:rPr>
              <a:t> </a:t>
            </a:r>
            <a:r>
              <a:rPr lang="es-ES_tradnl" altLang="en-US" sz="2200" dirty="0" err="1" smtClean="0">
                <a:latin typeface="Verdana" pitchFamily="34" charset="0"/>
              </a:rPr>
              <a:t>tie</a:t>
            </a:r>
            <a:endParaRPr lang="es-ES_tradnl" altLang="en-US" sz="22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731838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FF0000"/>
                </a:solidFill>
              </a:rPr>
              <a:t>Vocabulario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229600" cy="5440363"/>
          </a:xfrm>
        </p:spPr>
        <p:txBody>
          <a:bodyPr/>
          <a:lstStyle/>
          <a:p>
            <a:pPr eaLnBrk="1" hangingPunct="1"/>
            <a:r>
              <a:rPr lang="en-US" altLang="en-US" u="sng" smtClean="0">
                <a:solidFill>
                  <a:srgbClr val="CC0099"/>
                </a:solidFill>
              </a:rPr>
              <a:t>Verbos:</a:t>
            </a:r>
            <a:endParaRPr lang="en-US" altLang="en-US" smtClean="0">
              <a:solidFill>
                <a:srgbClr val="CC0099"/>
              </a:solidFill>
            </a:endParaRPr>
          </a:p>
          <a:p>
            <a:pPr eaLnBrk="1" hangingPunct="1">
              <a:buFontTx/>
              <a:buNone/>
            </a:pPr>
            <a:endParaRPr lang="en-US" altLang="en-US" u="sng" smtClean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08100"/>
            <a:ext cx="1905000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914400"/>
            <a:ext cx="1676400" cy="1306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2000"/>
            <a:ext cx="16764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762000"/>
            <a:ext cx="1728788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33800"/>
            <a:ext cx="1524000" cy="14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114800"/>
            <a:ext cx="14478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276600"/>
            <a:ext cx="152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113" y="3352800"/>
            <a:ext cx="1055687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971800"/>
            <a:ext cx="2200275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304800" y="2895600"/>
            <a:ext cx="161454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Estudiar</a:t>
            </a:r>
            <a:endParaRPr lang="en-US" altLang="en-US" sz="24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To study</a:t>
            </a:r>
            <a:endParaRPr lang="en-US" altLang="en-US" sz="2400" dirty="0">
              <a:latin typeface="Verdana" pitchFamily="34" charset="0"/>
            </a:endParaRP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2072022" y="2209800"/>
            <a:ext cx="230120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Escuchar</a:t>
            </a:r>
            <a:endParaRPr lang="en-US" altLang="en-US" sz="24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To listen/hear</a:t>
            </a:r>
            <a:endParaRPr lang="en-US" altLang="en-US" sz="2400" dirty="0">
              <a:latin typeface="Verdana" pitchFamily="34" charset="0"/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615643" y="2438400"/>
            <a:ext cx="155260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Bailar</a:t>
            </a:r>
            <a:endParaRPr lang="en-US" altLang="en-US" sz="24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To dance</a:t>
            </a:r>
            <a:endParaRPr lang="en-US" altLang="en-US" sz="2400" dirty="0">
              <a:latin typeface="Verdana" pitchFamily="34" charset="0"/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7086600" y="2133600"/>
            <a:ext cx="1329210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Cantar</a:t>
            </a:r>
            <a:endParaRPr lang="en-US" altLang="en-US" sz="24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To sing</a:t>
            </a:r>
            <a:endParaRPr lang="en-US" altLang="en-US" sz="2400" dirty="0">
              <a:latin typeface="Verdana" pitchFamily="34" charset="0"/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152400" y="5181600"/>
            <a:ext cx="206659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>
                <a:solidFill>
                  <a:srgbClr val="0000FF"/>
                </a:solidFill>
                <a:latin typeface="Verdana" pitchFamily="34" charset="0"/>
              </a:rPr>
              <a:t>Tocar</a:t>
            </a: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i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la </a:t>
            </a:r>
            <a:r>
              <a:rPr lang="en-US" altLang="en-US" sz="2400" i="1" dirty="0" err="1">
                <a:solidFill>
                  <a:srgbClr val="0000FF"/>
                </a:solidFill>
                <a:latin typeface="Verdana" pitchFamily="34" charset="0"/>
              </a:rPr>
              <a:t>guitarra</a:t>
            </a: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(el piano)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3392487" y="4716463"/>
            <a:ext cx="262731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Tomar</a:t>
            </a: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n-US" altLang="en-US" sz="2400" i="1" dirty="0" err="1" smtClean="0">
                <a:solidFill>
                  <a:srgbClr val="0000FF"/>
                </a:solidFill>
                <a:latin typeface="Verdana" pitchFamily="34" charset="0"/>
              </a:rPr>
              <a:t>apuntes</a:t>
            </a: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n-US" altLang="en-US" sz="2400" i="1" dirty="0" err="1">
                <a:solidFill>
                  <a:srgbClr val="0000FF"/>
                </a:solidFill>
                <a:latin typeface="Verdana" pitchFamily="34" charset="0"/>
              </a:rPr>
              <a:t>fotos</a:t>
            </a: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6168249" y="4572000"/>
            <a:ext cx="2875739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>
                <a:solidFill>
                  <a:srgbClr val="0000FF"/>
                </a:solidFill>
                <a:latin typeface="Verdana" pitchFamily="34" charset="0"/>
              </a:rPr>
              <a:t>Sacar</a:t>
            </a: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n-US" altLang="en-US" sz="2400" i="1" dirty="0" err="1">
                <a:solidFill>
                  <a:srgbClr val="0000FF"/>
                </a:solidFill>
                <a:latin typeface="Verdana" pitchFamily="34" charset="0"/>
              </a:rPr>
              <a:t>buenas</a:t>
            </a: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US" altLang="en-US" sz="2400" i="1" dirty="0" err="1">
                <a:solidFill>
                  <a:srgbClr val="0000FF"/>
                </a:solidFill>
                <a:latin typeface="Verdana" pitchFamily="34" charset="0"/>
              </a:rPr>
              <a:t>notas</a:t>
            </a:r>
            <a:r>
              <a:rPr lang="en-US" altLang="en-US" sz="24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i="1" dirty="0">
              <a:solidFill>
                <a:srgbClr val="0000FF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n-US" altLang="en-US" sz="2400" i="1" dirty="0" err="1">
                <a:solidFill>
                  <a:srgbClr val="0000FF"/>
                </a:solidFill>
                <a:latin typeface="Verdana" pitchFamily="34" charset="0"/>
              </a:rPr>
              <a:t>malas</a:t>
            </a: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US" altLang="en-US" sz="2400" i="1" dirty="0" err="1">
                <a:solidFill>
                  <a:srgbClr val="0000FF"/>
                </a:solidFill>
                <a:latin typeface="Verdana" pitchFamily="34" charset="0"/>
              </a:rPr>
              <a:t>notas</a:t>
            </a:r>
            <a:r>
              <a:rPr lang="en-US" altLang="en-US" sz="2400" i="1" dirty="0">
                <a:solidFill>
                  <a:srgbClr val="0000FF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133350" y="5509528"/>
            <a:ext cx="34064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To play an </a:t>
            </a:r>
            <a:r>
              <a:rPr lang="en-US" altLang="en-US" sz="2400" dirty="0" err="1" smtClean="0">
                <a:latin typeface="Verdana" pitchFamily="34" charset="0"/>
              </a:rPr>
              <a:t>intrument</a:t>
            </a:r>
            <a:endParaRPr lang="en-US" altLang="en-US" sz="2400" dirty="0">
              <a:latin typeface="Verdana" pitchFamily="34" charset="0"/>
            </a:endParaRP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3494666" y="5126682"/>
            <a:ext cx="26735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To take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	      </a:t>
            </a:r>
            <a:r>
              <a:rPr lang="en-US" altLang="en-US" sz="2400" i="1" dirty="0" smtClean="0">
                <a:latin typeface="Verdana" pitchFamily="34" charset="0"/>
              </a:rPr>
              <a:t>notes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>
                <a:latin typeface="Verdana" pitchFamily="34" charset="0"/>
              </a:rPr>
              <a:t> </a:t>
            </a:r>
            <a:r>
              <a:rPr lang="en-US" altLang="en-US" sz="2400" i="1" dirty="0" smtClean="0">
                <a:latin typeface="Verdana" pitchFamily="34" charset="0"/>
              </a:rPr>
              <a:t>         pictures</a:t>
            </a:r>
            <a:r>
              <a:rPr lang="en-US" altLang="en-US" sz="2400" dirty="0" smtClean="0">
                <a:latin typeface="Verdana" pitchFamily="34" charset="0"/>
              </a:rPr>
              <a:t>      </a:t>
            </a:r>
            <a:endParaRPr lang="en-US" altLang="en-US" sz="2400" dirty="0">
              <a:latin typeface="Verdana" pitchFamily="34" charset="0"/>
            </a:endParaRPr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6172200" y="4953000"/>
            <a:ext cx="267358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To get/receive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Verdana" pitchFamily="34" charset="0"/>
              </a:rPr>
              <a:t>	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 smtClean="0">
                <a:latin typeface="Verdana" pitchFamily="34" charset="0"/>
              </a:rPr>
              <a:t>(good grades)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>
                <a:latin typeface="Verdana" pitchFamily="34" charset="0"/>
              </a:rPr>
              <a:t> </a:t>
            </a:r>
            <a:r>
              <a:rPr lang="en-US" altLang="en-US" sz="2400" i="1" dirty="0" smtClean="0">
                <a:latin typeface="Verdana" pitchFamily="34" charset="0"/>
              </a:rPr>
              <a:t>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 dirty="0" smtClean="0">
                <a:latin typeface="Verdana" pitchFamily="34" charset="0"/>
              </a:rPr>
              <a:t>(bad grades)</a:t>
            </a:r>
            <a:r>
              <a:rPr lang="en-US" altLang="en-US" sz="2400" dirty="0" smtClean="0">
                <a:latin typeface="Verdana" pitchFamily="34" charset="0"/>
              </a:rPr>
              <a:t>      </a:t>
            </a:r>
            <a:endParaRPr lang="en-US" altLang="en-US" sz="2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Mas vocabulario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2296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 u="sng" smtClean="0">
                <a:solidFill>
                  <a:srgbClr val="CC0099"/>
                </a:solidFill>
              </a:rPr>
              <a:t>Mas verbos: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Llevar					a pie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Tomar					en carro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Mirar						en bus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Preparar					durante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Necesitar					mientras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Buscar					todos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Comprar					la caja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Pagar				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Usar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Desear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/>
              <a:t>Llegar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524000" y="1371600"/>
            <a:ext cx="3111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wear, to carry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524000" y="1828800"/>
            <a:ext cx="1455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take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503363" y="2286000"/>
            <a:ext cx="1743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watch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676400" y="2819400"/>
            <a:ext cx="20431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prepare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828800" y="3276600"/>
            <a:ext cx="1543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need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752600" y="3733800"/>
            <a:ext cx="3830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look for, to search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752600" y="4191000"/>
            <a:ext cx="1335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buy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1579563" y="4724400"/>
            <a:ext cx="132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pay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600200" y="5181600"/>
            <a:ext cx="1308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use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1600200" y="5562600"/>
            <a:ext cx="2101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wish for</a:t>
            </a:r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5486400" y="914400"/>
            <a:ext cx="0" cy="518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1600200" y="6096000"/>
            <a:ext cx="1717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To arrive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6553200" y="1371600"/>
            <a:ext cx="1404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By foot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7129463" y="1828800"/>
            <a:ext cx="1252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By car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6899275" y="2286000"/>
            <a:ext cx="1330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By bus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6965950" y="2819400"/>
            <a:ext cx="1339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During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7118350" y="3276600"/>
            <a:ext cx="1158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While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6661150" y="3733800"/>
            <a:ext cx="630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All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6737350" y="4191000"/>
            <a:ext cx="2262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The register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70038"/>
            <a:ext cx="8686800" cy="4830762"/>
          </a:xfrm>
        </p:spPr>
        <p:txBody>
          <a:bodyPr/>
          <a:lstStyle/>
          <a:p>
            <a:r>
              <a:rPr lang="en-US" altLang="en-US" sz="3600" dirty="0" smtClean="0"/>
              <a:t>STUDY</a:t>
            </a:r>
          </a:p>
          <a:p>
            <a:pPr lvl="1"/>
            <a:r>
              <a:rPr lang="en-US" altLang="en-US" sz="3200" u="sng" dirty="0" smtClean="0"/>
              <a:t>SHORT:</a:t>
            </a:r>
            <a:r>
              <a:rPr lang="en-US" altLang="en-US" sz="3200" dirty="0" smtClean="0"/>
              <a:t> QUIZ REPASO A on MONDAY!</a:t>
            </a:r>
          </a:p>
          <a:p>
            <a:pPr lvl="2"/>
            <a:r>
              <a:rPr lang="en-US" altLang="en-US" sz="2800" dirty="0" smtClean="0"/>
              <a:t>Adjectives</a:t>
            </a:r>
          </a:p>
          <a:p>
            <a:pPr lvl="2"/>
            <a:r>
              <a:rPr lang="en-US" altLang="en-US" sz="2800" dirty="0" smtClean="0"/>
              <a:t>Verb: SER</a:t>
            </a:r>
          </a:p>
          <a:p>
            <a:pPr lvl="2"/>
            <a:r>
              <a:rPr lang="en-US" altLang="en-US" sz="2800" dirty="0" smtClean="0"/>
              <a:t>Singular </a:t>
            </a:r>
            <a:r>
              <a:rPr lang="en-US" altLang="en-US" sz="2800" dirty="0" smtClean="0">
                <a:sym typeface="Wingdings" pitchFamily="2" charset="2"/>
              </a:rPr>
              <a:t>Plural</a:t>
            </a:r>
          </a:p>
          <a:p>
            <a:pPr lvl="2"/>
            <a:r>
              <a:rPr lang="en-US" altLang="en-US" sz="2800" dirty="0" err="1" smtClean="0">
                <a:sym typeface="Wingdings" pitchFamily="2" charset="2"/>
              </a:rPr>
              <a:t>Definate</a:t>
            </a:r>
            <a:r>
              <a:rPr lang="en-US" altLang="en-US" sz="2800" dirty="0" smtClean="0">
                <a:sym typeface="Wingdings" pitchFamily="2" charset="2"/>
              </a:rPr>
              <a:t> Articles: </a:t>
            </a:r>
            <a:r>
              <a:rPr lang="en-US" altLang="en-US" sz="2800" i="1" dirty="0" smtClean="0">
                <a:sym typeface="Wingdings" pitchFamily="2" charset="2"/>
              </a:rPr>
              <a:t>el, la, </a:t>
            </a:r>
            <a:r>
              <a:rPr lang="en-US" altLang="en-US" sz="2800" i="1" dirty="0" err="1" smtClean="0">
                <a:sym typeface="Wingdings" pitchFamily="2" charset="2"/>
              </a:rPr>
              <a:t>los</a:t>
            </a:r>
            <a:r>
              <a:rPr lang="en-US" altLang="en-US" sz="2800" i="1" dirty="0" smtClean="0">
                <a:sym typeface="Wingdings" pitchFamily="2" charset="2"/>
              </a:rPr>
              <a:t>, las</a:t>
            </a:r>
            <a:endParaRPr lang="en-US" altLang="en-US" sz="2800" i="1" dirty="0" smtClean="0"/>
          </a:p>
          <a:p>
            <a:pPr eaLnBrk="1" hangingPunct="1"/>
            <a:endParaRPr lang="en-US" altLang="en-US" sz="3600" dirty="0" smtClean="0"/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6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4106</TotalTime>
  <Words>225</Words>
  <Application>Microsoft Office PowerPoint</Application>
  <PresentationFormat>On-screen Show (4:3)</PresentationFormat>
  <Paragraphs>119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Vocabulario</vt:lpstr>
      <vt:lpstr>Vocabulario</vt:lpstr>
      <vt:lpstr>Mas vocabulario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6 NH/IL La fecha es el 10 de enero del 2011</dc:title>
  <dc:creator>Helen Zumaeta</dc:creator>
  <cp:lastModifiedBy>Helen Zumaeta</cp:lastModifiedBy>
  <cp:revision>51</cp:revision>
  <cp:lastPrinted>2017-09-27T16:03:41Z</cp:lastPrinted>
  <dcterms:created xsi:type="dcterms:W3CDTF">2011-01-10T17:41:10Z</dcterms:created>
  <dcterms:modified xsi:type="dcterms:W3CDTF">2017-09-29T14:19:06Z</dcterms:modified>
</cp:coreProperties>
</file>